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62" r:id="rId4"/>
    <p:sldId id="265" r:id="rId5"/>
    <p:sldId id="263" r:id="rId6"/>
    <p:sldId id="264" r:id="rId7"/>
    <p:sldId id="268" r:id="rId8"/>
    <p:sldId id="267" r:id="rId9"/>
    <p:sldId id="271" r:id="rId10"/>
    <p:sldId id="272" r:id="rId11"/>
    <p:sldId id="274" r:id="rId12"/>
    <p:sldId id="276" r:id="rId13"/>
    <p:sldId id="270" r:id="rId14"/>
    <p:sldId id="269" r:id="rId15"/>
    <p:sldId id="266" r:id="rId16"/>
    <p:sldId id="273" r:id="rId17"/>
    <p:sldId id="278" r:id="rId18"/>
    <p:sldId id="275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77B8-FA0D-4E5F-904D-F7A2CC3F7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8AEA5-0733-40C5-95F4-2D9CA99CD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2C710-B14D-49B4-A0B4-48FA3166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C5F84-D024-448B-AB5E-729B6ECA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32489-7D83-47A9-B193-23D0B187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87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C4F8-E99E-4822-94F5-DDA75DE9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E7F62-512B-4D6E-B92D-DA24389C0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68EF6-54D2-4DC3-8EA6-24056C98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7B51-4D83-45A8-9415-2E9FC25F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88473-DB03-49B0-8DF3-F2069A69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26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FB498-5DFB-45CD-94D3-A1638EFFA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691B3-0980-490A-99FE-358221B0E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57663-71F3-4786-B76D-2E311516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DDFA0-30F3-4094-89CD-D1D3C332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CFFA9-7D1E-4545-8CDF-0FEC73D9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5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B26B-5015-4C17-8CF7-FDFC6773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8247-5927-42F9-9BEE-9B15609CA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348C7-71C4-4E11-9FE8-CA8117C6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642C9-CC13-4510-9DEA-B6C8913D1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06336-1BD1-4B81-8909-3D88B81E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97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E37D-6C2C-4D10-A852-FA8CA8CD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4AB51-5E05-437A-ABA9-FAE3EBD41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4EFCC-F8D6-47B8-A750-C7086018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D63E4-7FB9-4672-872E-44D3DF924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31109-48E5-49A8-87C7-24B87AA8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36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6019-DD5B-41B9-8457-B54DCD2B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417DB-1793-4B1E-96B8-E72F94D21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57AC1-3B78-4FA7-8914-84A0CA08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32176-8BDF-46EB-8EF5-D7D9DE11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85965-7EE1-4F6F-AD09-D0BC5E7B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0B8BF-E5D1-43D0-AD65-D9D6EB5C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13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9779-68B7-4D2F-ACDC-1F3A3DA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4904-24A7-4ED9-8F92-8B9D1CB24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906C2-4C88-4D9C-B9BF-35E2896DD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6BD77-4321-4906-A7A3-A48D939EE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CE482-CB2D-4E04-BBE9-51686A9A86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E01D6-FE95-42FD-9A47-E79FF4FE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AE28BA-F145-490E-B413-3A4BA599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11CB5F-F5B4-4693-BF77-ACF228F4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82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719-6C2A-4C22-9236-9A1FC845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64335-BB49-4895-B864-90F00F18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86753-1489-43BB-ADDD-5D7B0C74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36CBA-62BF-410B-957E-02EDBE3C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34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9D43EE-4CA4-4CA6-AF2B-07CA9F05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B49C2-8484-406D-9238-643E25A1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9A4E9-A367-4659-A850-FA3C9CD7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73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66F5-834F-408D-B41C-64774E0E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457F-9C38-4486-8332-022037A8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1B8EE-7746-4221-A041-0B7C10462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93161-7BD2-4A31-936C-EF41B411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9EF5E-B05A-40F9-99BB-8776ECC0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4F3EB-EA99-4524-B7A5-394DB5A9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56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1720-08E0-4EF6-9071-9A7BD493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DD4F7-FF54-4AF3-9028-59EFB15A4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10372-74C9-47F4-87DA-92441E17A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BF769-CBCD-4FB8-A68E-CEAE72F8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C485B-FAFE-4434-A565-07AD10C6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A21E4-77D2-417C-A022-122337E8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31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CCEFE-5681-41FD-BD3F-95DF236A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3CA9E-FC57-4730-B6A4-B75D68EE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B4764-2FC3-4CB6-A83D-98888C210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3A13A-BB56-43DC-A461-828FAA7C5653}" type="datetimeFigureOut">
              <a:rPr lang="fr-FR" smtClean="0"/>
              <a:t>04/02/2021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DEC9-237C-4C88-96F6-3EDE1C617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6DA0-4490-44A0-9D68-A051708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02AC9-D412-4CC6-B4B5-50BC5C8405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64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F0D6-35BD-4A50-A02D-E017F59FC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Stationary</a:t>
            </a:r>
            <a:r>
              <a:rPr lang="fr-FR" dirty="0"/>
              <a:t> Soft Impacts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2F677-1DCF-48AE-B3E1-5702E0C6CA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85440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9360-083B-422C-BE55-00016D7A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– </a:t>
            </a:r>
            <a:r>
              <a:rPr lang="fr-FR" dirty="0" err="1"/>
              <a:t>Attenuation</a:t>
            </a:r>
            <a:r>
              <a:rPr lang="fr-FR" dirty="0"/>
              <a:t> of Max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9C751-662C-4C24-92CE-1FE0C1CB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46" y="1398707"/>
            <a:ext cx="7495107" cy="509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3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9360-083B-422C-BE55-00016D7A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– </a:t>
            </a:r>
            <a:r>
              <a:rPr lang="fr-FR" dirty="0" err="1"/>
              <a:t>Attenuation</a:t>
            </a:r>
            <a:r>
              <a:rPr lang="fr-FR" dirty="0"/>
              <a:t> of Max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9C751-662C-4C24-92CE-1FE0C1CB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46" y="1398707"/>
            <a:ext cx="7495107" cy="50941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85308C-FC66-4872-B50D-720E7D19E6A1}"/>
              </a:ext>
            </a:extLst>
          </p:cNvPr>
          <p:cNvCxnSpPr>
            <a:cxnSpLocks/>
          </p:cNvCxnSpPr>
          <p:nvPr/>
        </p:nvCxnSpPr>
        <p:spPr>
          <a:xfrm>
            <a:off x="2867025" y="5327405"/>
            <a:ext cx="2655277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D1238F-AD0F-4BB0-8B51-46B36DE9F4BE}"/>
              </a:ext>
            </a:extLst>
          </p:cNvPr>
          <p:cNvCxnSpPr>
            <a:cxnSpLocks/>
          </p:cNvCxnSpPr>
          <p:nvPr/>
        </p:nvCxnSpPr>
        <p:spPr>
          <a:xfrm flipV="1">
            <a:off x="2867025" y="4044462"/>
            <a:ext cx="6400067" cy="23739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27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4F75-DD68-4B06-AB26-D59DBFB1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– </a:t>
            </a:r>
            <a:r>
              <a:rPr lang="fr-FR" dirty="0" err="1"/>
              <a:t>Attenuation</a:t>
            </a:r>
            <a:r>
              <a:rPr lang="fr-FR" dirty="0"/>
              <a:t> of Max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CA3A16-35E6-4493-A500-184D40A150E2}"/>
              </a:ext>
            </a:extLst>
          </p:cNvPr>
          <p:cNvGrpSpPr/>
          <p:nvPr/>
        </p:nvGrpSpPr>
        <p:grpSpPr>
          <a:xfrm>
            <a:off x="2189018" y="2318327"/>
            <a:ext cx="1865746" cy="4174548"/>
            <a:chOff x="2189018" y="1874982"/>
            <a:chExt cx="1865746" cy="41745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2FF274-F771-449C-A23B-32ED16B5CAD8}"/>
                </a:ext>
              </a:extLst>
            </p:cNvPr>
            <p:cNvSpPr/>
            <p:nvPr/>
          </p:nvSpPr>
          <p:spPr>
            <a:xfrm>
              <a:off x="2189018" y="1874982"/>
              <a:ext cx="1865746" cy="417454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2BDAB9-A115-4367-A548-77CC4D253556}"/>
                </a:ext>
              </a:extLst>
            </p:cNvPr>
            <p:cNvSpPr/>
            <p:nvPr/>
          </p:nvSpPr>
          <p:spPr>
            <a:xfrm>
              <a:off x="3001816" y="2355417"/>
              <a:ext cx="240145" cy="2401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80FADA-4B95-4878-B9DC-D05709F38F4A}"/>
                </a:ext>
              </a:extLst>
            </p:cNvPr>
            <p:cNvSpPr/>
            <p:nvPr/>
          </p:nvSpPr>
          <p:spPr>
            <a:xfrm>
              <a:off x="3001817" y="4382510"/>
              <a:ext cx="240145" cy="2401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18AD54-11F9-48E0-926E-DE39AF2390B6}"/>
                </a:ext>
              </a:extLst>
            </p:cNvPr>
            <p:cNvCxnSpPr>
              <a:stCxn id="4" idx="0"/>
              <a:endCxn id="7" idx="0"/>
            </p:cNvCxnSpPr>
            <p:nvPr/>
          </p:nvCxnSpPr>
          <p:spPr>
            <a:xfrm flipH="1">
              <a:off x="3121889" y="1874982"/>
              <a:ext cx="2" cy="4804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9BEF6F3-CA3E-40B9-B6FE-26F3576C8158}"/>
                </a:ext>
              </a:extLst>
            </p:cNvPr>
            <p:cNvCxnSpPr>
              <a:endCxn id="7" idx="4"/>
            </p:cNvCxnSpPr>
            <p:nvPr/>
          </p:nvCxnSpPr>
          <p:spPr>
            <a:xfrm flipV="1">
              <a:off x="3121888" y="2595562"/>
              <a:ext cx="1" cy="178694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1573E1C-2961-4009-AC81-5EBDC84B78AF}"/>
              </a:ext>
            </a:extLst>
          </p:cNvPr>
          <p:cNvSpPr/>
          <p:nvPr/>
        </p:nvSpPr>
        <p:spPr>
          <a:xfrm rot="10800000">
            <a:off x="7204365" y="2318327"/>
            <a:ext cx="1865746" cy="41745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A094DE-6ED1-486B-B288-4B50B071C083}"/>
              </a:ext>
            </a:extLst>
          </p:cNvPr>
          <p:cNvSpPr/>
          <p:nvPr/>
        </p:nvSpPr>
        <p:spPr>
          <a:xfrm rot="10800000">
            <a:off x="8017168" y="5772295"/>
            <a:ext cx="240145" cy="2401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DD41DE2-CF98-4CAB-A3D1-03434FA08415}"/>
              </a:ext>
            </a:extLst>
          </p:cNvPr>
          <p:cNvSpPr/>
          <p:nvPr/>
        </p:nvSpPr>
        <p:spPr>
          <a:xfrm rot="10800000">
            <a:off x="8017167" y="3745202"/>
            <a:ext cx="240145" cy="240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E61247-B033-4D4D-9CAA-CAD63FD4D9AC}"/>
              </a:ext>
            </a:extLst>
          </p:cNvPr>
          <p:cNvCxnSpPr>
            <a:endCxn id="24" idx="4"/>
          </p:cNvCxnSpPr>
          <p:nvPr/>
        </p:nvCxnSpPr>
        <p:spPr>
          <a:xfrm rot="10800000" flipV="1">
            <a:off x="8137240" y="3985347"/>
            <a:ext cx="1" cy="17869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CD3D27-9497-4D44-B0A3-9D423E991598}"/>
              </a:ext>
            </a:extLst>
          </p:cNvPr>
          <p:cNvCxnSpPr>
            <a:stCxn id="23" idx="2"/>
            <a:endCxn id="25" idx="4"/>
          </p:cNvCxnSpPr>
          <p:nvPr/>
        </p:nvCxnSpPr>
        <p:spPr>
          <a:xfrm>
            <a:off x="8137238" y="2318327"/>
            <a:ext cx="1" cy="14268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EF6094-7415-4853-83CE-D1BAB377A46B}"/>
                  </a:ext>
                </a:extLst>
              </p:cNvPr>
              <p:cNvSpPr txBox="1"/>
              <p:nvPr/>
            </p:nvSpPr>
            <p:spPr>
              <a:xfrm>
                <a:off x="3160773" y="2373878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EF6094-7415-4853-83CE-D1BAB377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73" y="2373878"/>
                <a:ext cx="4275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9556EC-D63A-45DC-9FBB-0A7D8440D6DB}"/>
                  </a:ext>
                </a:extLst>
              </p:cNvPr>
              <p:cNvSpPr txBox="1"/>
              <p:nvPr/>
            </p:nvSpPr>
            <p:spPr>
              <a:xfrm>
                <a:off x="3115332" y="3680608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9556EC-D63A-45DC-9FBB-0A7D8440D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332" y="3680608"/>
                <a:ext cx="4328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347914-FE81-4EC1-A82F-DBB5D61BD15A}"/>
                  </a:ext>
                </a:extLst>
              </p:cNvPr>
              <p:cNvSpPr txBox="1"/>
              <p:nvPr/>
            </p:nvSpPr>
            <p:spPr>
              <a:xfrm>
                <a:off x="8176121" y="2831007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347914-FE81-4EC1-A82F-DBB5D61BD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21" y="2831007"/>
                <a:ext cx="432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51CAF3-2C55-489B-BB3F-DBC93E654DB9}"/>
                  </a:ext>
                </a:extLst>
              </p:cNvPr>
              <p:cNvSpPr txBox="1"/>
              <p:nvPr/>
            </p:nvSpPr>
            <p:spPr>
              <a:xfrm>
                <a:off x="8177460" y="4617520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51CAF3-2C55-489B-BB3F-DBC93E65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460" y="4617520"/>
                <a:ext cx="432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C27728-5558-4BF6-9331-087158C0C5B8}"/>
                  </a:ext>
                </a:extLst>
              </p:cNvPr>
              <p:cNvSpPr txBox="1"/>
              <p:nvPr/>
            </p:nvSpPr>
            <p:spPr>
              <a:xfrm>
                <a:off x="4576620" y="2895828"/>
                <a:ext cx="2105889" cy="1186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C27728-5558-4BF6-9331-087158C0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620" y="2895828"/>
                <a:ext cx="2105889" cy="11864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Down 34">
            <a:extLst>
              <a:ext uri="{FF2B5EF4-FFF2-40B4-BE49-F238E27FC236}">
                <a16:creationId xmlns:a16="http://schemas.microsoft.com/office/drawing/2014/main" id="{EFB7770E-A859-4E10-A7A2-350B439F061B}"/>
              </a:ext>
            </a:extLst>
          </p:cNvPr>
          <p:cNvSpPr/>
          <p:nvPr/>
        </p:nvSpPr>
        <p:spPr>
          <a:xfrm>
            <a:off x="2890982" y="1524299"/>
            <a:ext cx="480285" cy="785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C2E3574-A080-42D3-A554-B4F74CD32620}"/>
              </a:ext>
            </a:extLst>
          </p:cNvPr>
          <p:cNvSpPr/>
          <p:nvPr/>
        </p:nvSpPr>
        <p:spPr>
          <a:xfrm>
            <a:off x="7897095" y="1508168"/>
            <a:ext cx="480285" cy="785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7C30A8-3EA0-467F-856F-3E98C8581B6A}"/>
              </a:ext>
            </a:extLst>
          </p:cNvPr>
          <p:cNvSpPr txBox="1"/>
          <p:nvPr/>
        </p:nvSpPr>
        <p:spPr>
          <a:xfrm>
            <a:off x="3258124" y="16053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Impact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23A876-32CA-4AAB-863A-19229ADB81A3}"/>
              </a:ext>
            </a:extLst>
          </p:cNvPr>
          <p:cNvSpPr txBox="1"/>
          <p:nvPr/>
        </p:nvSpPr>
        <p:spPr>
          <a:xfrm>
            <a:off x="8257312" y="16053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353526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F539-DD01-46BE-9987-79A72386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6A10D-BF75-402F-8CC7-B887FAEC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52" y="1446575"/>
            <a:ext cx="7846495" cy="51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1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311E-6421-4494-833F-BBC437D9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Calculating</a:t>
            </a:r>
            <a:r>
              <a:rPr lang="fr-FR" dirty="0"/>
              <a:t>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5BC8D-3411-4EFC-97BC-5258CFDD3B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3819525" cy="4351338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Integrate </a:t>
                </a:r>
                <a:r>
                  <a:rPr lang="fr-FR" dirty="0" err="1"/>
                  <a:t>acceleration</a:t>
                </a:r>
                <a:r>
                  <a:rPr lang="fr-FR" dirty="0"/>
                  <a:t> over first </a:t>
                </a:r>
                <a:r>
                  <a:rPr lang="fr-FR" dirty="0" err="1"/>
                  <a:t>peak</a:t>
                </a:r>
                <a:endParaRPr lang="fr-FR" dirty="0"/>
              </a:p>
              <a:p>
                <a:r>
                  <a:rPr lang="fr-FR" dirty="0" err="1"/>
                  <a:t>Gives</a:t>
                </a:r>
                <a:r>
                  <a:rPr lang="fr-FR" dirty="0"/>
                  <a:t> </a:t>
                </a:r>
                <a:r>
                  <a:rPr lang="fr-FR" dirty="0" err="1"/>
                  <a:t>difference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dirty="0"/>
                  <a:t> in </a:t>
                </a:r>
                <a:r>
                  <a:rPr lang="fr-FR" dirty="0" err="1"/>
                  <a:t>velocity</a:t>
                </a:r>
                <a:r>
                  <a:rPr lang="fr-FR" dirty="0"/>
                  <a:t> </a:t>
                </a:r>
                <a:r>
                  <a:rPr lang="fr-FR" dirty="0" err="1"/>
                  <a:t>between</a:t>
                </a:r>
                <a:r>
                  <a:rPr lang="fr-FR" dirty="0"/>
                  <a:t> t1,t2.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compare the </a:t>
                </a:r>
                <a:r>
                  <a:rPr lang="fr-FR" dirty="0" err="1"/>
                  <a:t>two</a:t>
                </a:r>
                <a:r>
                  <a:rPr lang="fr-FR" dirty="0"/>
                  <a:t> </a:t>
                </a:r>
                <a:r>
                  <a:rPr lang="fr-FR" dirty="0" err="1"/>
                  <a:t>curves</a:t>
                </a:r>
                <a:r>
                  <a:rPr lang="fr-FR" dirty="0"/>
                  <a:t> by </a:t>
                </a:r>
                <a:r>
                  <a:rPr lang="fr-FR" dirty="0" err="1"/>
                  <a:t>taking</a:t>
                </a:r>
                <a:r>
                  <a:rPr lang="fr-FR" dirty="0"/>
                  <a:t> the ratio of the </a:t>
                </a:r>
                <a:r>
                  <a:rPr lang="fr-FR" dirty="0" err="1"/>
                  <a:t>energies</a:t>
                </a:r>
                <a:r>
                  <a:rPr lang="fr-FR" dirty="0"/>
                  <a:t> </a:t>
                </a:r>
                <a:br>
                  <a:rPr lang="fr-F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5BC8D-3411-4EFC-97BC-5258CFDD3B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3819525" cy="4351338"/>
              </a:xfrm>
              <a:blipFill>
                <a:blip r:embed="rId2"/>
                <a:stretch>
                  <a:fillRect l="-2711" t="-2241" r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C6B40D-733C-4154-9427-F28BC735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84" y="1825625"/>
            <a:ext cx="6549344" cy="43513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71D375-F72D-489A-8E00-8C6778C30057}"/>
              </a:ext>
            </a:extLst>
          </p:cNvPr>
          <p:cNvCxnSpPr/>
          <p:nvPr/>
        </p:nvCxnSpPr>
        <p:spPr>
          <a:xfrm>
            <a:off x="7200900" y="1562100"/>
            <a:ext cx="0" cy="227647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86EC20-484F-4FAE-A171-268A20F999EE}"/>
              </a:ext>
            </a:extLst>
          </p:cNvPr>
          <p:cNvCxnSpPr/>
          <p:nvPr/>
        </p:nvCxnSpPr>
        <p:spPr>
          <a:xfrm>
            <a:off x="8286750" y="1562100"/>
            <a:ext cx="0" cy="227647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AFAD3-E8DE-4D95-80A5-0C18049E4348}"/>
                  </a:ext>
                </a:extLst>
              </p:cNvPr>
              <p:cNvSpPr txBox="1"/>
              <p:nvPr/>
            </p:nvSpPr>
            <p:spPr>
              <a:xfrm>
                <a:off x="6987123" y="1204159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AFAD3-E8DE-4D95-80A5-0C18049E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23" y="1204159"/>
                <a:ext cx="4275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C80B1-9A33-4E06-AF9C-1CDD82543679}"/>
                  </a:ext>
                </a:extLst>
              </p:cNvPr>
              <p:cNvSpPr txBox="1"/>
              <p:nvPr/>
            </p:nvSpPr>
            <p:spPr>
              <a:xfrm>
                <a:off x="8072973" y="1204159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C80B1-9A33-4E06-AF9C-1CDD82543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73" y="1204159"/>
                <a:ext cx="432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01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7A18-6AC0-410F-940B-45B14755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– Energy </a:t>
            </a:r>
            <a:r>
              <a:rPr lang="fr-FR" dirty="0" err="1"/>
              <a:t>Loss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19435-E1F9-435A-BF36-CB35B90E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19" y="1468229"/>
            <a:ext cx="7557562" cy="50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0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pact10_C001H001S0001">
            <a:hlinkClick r:id="" action="ppaction://media"/>
            <a:extLst>
              <a:ext uri="{FF2B5EF4-FFF2-40B4-BE49-F238E27FC236}">
                <a16:creationId xmlns:a16="http://schemas.microsoft.com/office/drawing/2014/main" id="{DB0465D7-4EBC-4185-96A2-AEF4650216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60" end="29384"/>
                </p14:media>
              </p:ext>
            </p:extLst>
          </p:nvPr>
        </p:nvPicPr>
        <p:blipFill rotWithShape="1">
          <a:blip r:embed="rId4"/>
          <a:srcRect l="22391" t="19566" r="25220" b="649"/>
          <a:stretch>
            <a:fillRect/>
          </a:stretch>
        </p:blipFill>
        <p:spPr>
          <a:xfrm>
            <a:off x="8643300" y="442597"/>
            <a:ext cx="2710500" cy="6058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B1F0F-B3CD-41FA-A272-9300D627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Visualising</a:t>
            </a:r>
            <a:r>
              <a:rPr lang="fr-FR" dirty="0"/>
              <a:t> the impact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3BC450-8FB7-446D-A730-C5C7DD5F3C36}"/>
              </a:ext>
            </a:extLst>
          </p:cNvPr>
          <p:cNvSpPr/>
          <p:nvPr/>
        </p:nvSpPr>
        <p:spPr>
          <a:xfrm>
            <a:off x="9275881" y="1248181"/>
            <a:ext cx="279889" cy="264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E88D1-819C-4A01-B6EF-58597947F7A2}"/>
              </a:ext>
            </a:extLst>
          </p:cNvPr>
          <p:cNvSpPr/>
          <p:nvPr/>
        </p:nvSpPr>
        <p:spPr>
          <a:xfrm>
            <a:off x="9275881" y="2119364"/>
            <a:ext cx="279889" cy="26413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EF0BD-253D-43B7-BDE5-3D6B732F1F41}"/>
              </a:ext>
            </a:extLst>
          </p:cNvPr>
          <p:cNvSpPr/>
          <p:nvPr/>
        </p:nvSpPr>
        <p:spPr>
          <a:xfrm>
            <a:off x="9275881" y="3325777"/>
            <a:ext cx="279889" cy="26413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B06E5-EAC2-479D-B693-D0733C83A837}"/>
              </a:ext>
            </a:extLst>
          </p:cNvPr>
          <p:cNvSpPr/>
          <p:nvPr/>
        </p:nvSpPr>
        <p:spPr>
          <a:xfrm>
            <a:off x="9275881" y="4342434"/>
            <a:ext cx="279889" cy="26413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02D5AA-6E38-4704-B25F-EB8B086ADFAE}"/>
              </a:ext>
            </a:extLst>
          </p:cNvPr>
          <p:cNvSpPr/>
          <p:nvPr/>
        </p:nvSpPr>
        <p:spPr>
          <a:xfrm>
            <a:off x="9281006" y="5477751"/>
            <a:ext cx="279889" cy="26413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108129-B16F-4850-9AA6-353E303C76AC}"/>
              </a:ext>
            </a:extLst>
          </p:cNvPr>
          <p:cNvCxnSpPr>
            <a:stCxn id="6" idx="3"/>
          </p:cNvCxnSpPr>
          <p:nvPr/>
        </p:nvCxnSpPr>
        <p:spPr>
          <a:xfrm flipV="1">
            <a:off x="9555770" y="1366842"/>
            <a:ext cx="1007455" cy="13407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7E64F-89C9-415F-860A-8B29058EF31E}"/>
              </a:ext>
            </a:extLst>
          </p:cNvPr>
          <p:cNvCxnSpPr/>
          <p:nvPr/>
        </p:nvCxnSpPr>
        <p:spPr>
          <a:xfrm flipV="1">
            <a:off x="9555770" y="2251431"/>
            <a:ext cx="1007455" cy="13407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A59D88-EB9A-457F-A904-12CDEB182868}"/>
              </a:ext>
            </a:extLst>
          </p:cNvPr>
          <p:cNvCxnSpPr/>
          <p:nvPr/>
        </p:nvCxnSpPr>
        <p:spPr>
          <a:xfrm flipV="1">
            <a:off x="9555770" y="3451213"/>
            <a:ext cx="1007455" cy="13407"/>
          </a:xfrm>
          <a:prstGeom prst="line">
            <a:avLst/>
          </a:prstGeom>
          <a:ln w="254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61C4E5-A083-4822-9C61-F6822A73AE21}"/>
              </a:ext>
            </a:extLst>
          </p:cNvPr>
          <p:cNvCxnSpPr/>
          <p:nvPr/>
        </p:nvCxnSpPr>
        <p:spPr>
          <a:xfrm flipV="1">
            <a:off x="9555769" y="4474501"/>
            <a:ext cx="1007455" cy="1340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1219DB-3E30-4723-BF53-07783C5FBE04}"/>
              </a:ext>
            </a:extLst>
          </p:cNvPr>
          <p:cNvCxnSpPr/>
          <p:nvPr/>
        </p:nvCxnSpPr>
        <p:spPr>
          <a:xfrm flipV="1">
            <a:off x="9555769" y="5582126"/>
            <a:ext cx="1007455" cy="13407"/>
          </a:xfrm>
          <a:prstGeom prst="line">
            <a:avLst/>
          </a:prstGeom>
          <a:ln w="254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1FB6A02-763E-48E3-B4F2-3A86DA736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75" y="1380248"/>
            <a:ext cx="7833534" cy="51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65C8-A5FA-4186-A57C-FBE244F0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Comparing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and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C4DC2-0845-4E99-A36A-671B1FC0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8" y="3181702"/>
            <a:ext cx="3771519" cy="2482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C4D7F-B978-438D-BA88-564AE1A37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04" y="3181702"/>
            <a:ext cx="3751132" cy="2482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F90CD-17B9-442E-9411-7FEB2C1B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86" y="3181702"/>
            <a:ext cx="3802097" cy="2482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E7F14-ABEF-4195-8935-046E2F0DC4F7}"/>
              </a:ext>
            </a:extLst>
          </p:cNvPr>
          <p:cNvSpPr txBox="1"/>
          <p:nvPr/>
        </p:nvSpPr>
        <p:spPr>
          <a:xfrm>
            <a:off x="1609462" y="2561735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A5DF8-F6AB-4129-ACDC-F507ADCBACD0}"/>
              </a:ext>
            </a:extLst>
          </p:cNvPr>
          <p:cNvSpPr txBox="1"/>
          <p:nvPr/>
        </p:nvSpPr>
        <p:spPr>
          <a:xfrm>
            <a:off x="5540393" y="255135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321A6-F310-4A26-BD82-735928550400}"/>
              </a:ext>
            </a:extLst>
          </p:cNvPr>
          <p:cNvSpPr txBox="1"/>
          <p:nvPr/>
        </p:nvSpPr>
        <p:spPr>
          <a:xfrm>
            <a:off x="9228128" y="2551356"/>
            <a:ext cx="135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Acceleration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C08222-5D63-4F9F-A616-BB65A2E70438}"/>
                  </a:ext>
                </a:extLst>
              </p:cNvPr>
              <p:cNvSpPr txBox="1"/>
              <p:nvPr/>
            </p:nvSpPr>
            <p:spPr>
              <a:xfrm>
                <a:off x="3809447" y="2426899"/>
                <a:ext cx="46762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C08222-5D63-4F9F-A616-BB65A2E70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47" y="2426899"/>
                <a:ext cx="467628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7073C6-1851-43CC-B7F6-94DB9EE2CDBB}"/>
                  </a:ext>
                </a:extLst>
              </p:cNvPr>
              <p:cNvSpPr txBox="1"/>
              <p:nvPr/>
            </p:nvSpPr>
            <p:spPr>
              <a:xfrm>
                <a:off x="7798436" y="2426899"/>
                <a:ext cx="46762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7073C6-1851-43CC-B7F6-94DB9EE2C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36" y="2426899"/>
                <a:ext cx="467628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173B58-3C4B-4718-B50D-AA76EE237234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2546129" y="2736022"/>
            <a:ext cx="1263318" cy="1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C9858C-5146-42F3-A4E4-00384C05124C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277075" y="2736022"/>
            <a:ext cx="1263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676B0C-9E57-4349-A14A-B579A8D3F679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6305346" y="2736022"/>
            <a:ext cx="1493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9B1BB8-3731-4427-B3BB-5A71BF6557F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8266064" y="2736022"/>
            <a:ext cx="962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25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BF13-9CB2-4AFD-8169-5A53A138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Comparing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+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0C6EF-134B-48E9-B722-E02E789D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4" y="1839222"/>
            <a:ext cx="5772740" cy="376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C52C2-A90D-4A6B-A5B8-1726311DA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84" y="1839222"/>
            <a:ext cx="5772740" cy="37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4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C1F4-7B85-479D-B221-04DEBAD8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3B1C-7DDD-4D38-BEEE-67F2FAD69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Visible </a:t>
            </a:r>
            <a:r>
              <a:rPr lang="fr-FR" dirty="0" err="1"/>
              <a:t>Shockwave</a:t>
            </a:r>
            <a:r>
              <a:rPr lang="fr-FR" dirty="0"/>
              <a:t> propagation at speed </a:t>
            </a:r>
            <a:r>
              <a:rPr lang="fr-FR" dirty="0" err="1"/>
              <a:t>coherent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theory</a:t>
            </a:r>
            <a:br>
              <a:rPr lang="fr-FR" dirty="0"/>
            </a:br>
            <a:endParaRPr lang="fr-FR" dirty="0"/>
          </a:p>
          <a:p>
            <a:r>
              <a:rPr lang="fr-FR" dirty="0" err="1"/>
              <a:t>Attenuation</a:t>
            </a:r>
            <a:r>
              <a:rPr lang="fr-FR" dirty="0"/>
              <a:t> of max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dependent</a:t>
            </a:r>
            <a:r>
              <a:rPr lang="fr-FR" dirty="0"/>
              <a:t> on distance</a:t>
            </a:r>
            <a:br>
              <a:rPr lang="fr-FR" dirty="0"/>
            </a:br>
            <a:endParaRPr lang="fr-FR" dirty="0"/>
          </a:p>
          <a:p>
            <a:r>
              <a:rPr lang="fr-FR" dirty="0"/>
              <a:t>High </a:t>
            </a:r>
            <a:r>
              <a:rPr lang="fr-FR" dirty="0" err="1"/>
              <a:t>attenuation</a:t>
            </a:r>
            <a:r>
              <a:rPr lang="fr-FR" dirty="0"/>
              <a:t> of </a:t>
            </a:r>
            <a:r>
              <a:rPr lang="fr-FR" dirty="0" err="1"/>
              <a:t>energy</a:t>
            </a:r>
            <a:r>
              <a:rPr lang="fr-FR" dirty="0"/>
              <a:t> in medium</a:t>
            </a:r>
            <a:br>
              <a:rPr lang="fr-FR" dirty="0"/>
            </a:br>
            <a:endParaRPr lang="fr-FR" dirty="0"/>
          </a:p>
          <a:p>
            <a:r>
              <a:rPr lang="fr-FR" dirty="0"/>
              <a:t>Good </a:t>
            </a:r>
            <a:r>
              <a:rPr lang="fr-FR" dirty="0" err="1"/>
              <a:t>correlation</a:t>
            </a:r>
            <a:r>
              <a:rPr lang="fr-FR" dirty="0"/>
              <a:t> of camera and </a:t>
            </a:r>
            <a:r>
              <a:rPr lang="fr-FR" dirty="0" err="1"/>
              <a:t>sensors</a:t>
            </a:r>
            <a:r>
              <a:rPr lang="fr-FR" dirty="0"/>
              <a:t> at non-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spatio-temporal</a:t>
            </a:r>
            <a:r>
              <a:rPr lang="fr-FR" dirty="0"/>
              <a:t> distances </a:t>
            </a:r>
            <a:r>
              <a:rPr lang="fr-FR" dirty="0" err="1"/>
              <a:t>from</a:t>
            </a:r>
            <a:r>
              <a:rPr lang="fr-FR" dirty="0"/>
              <a:t> impact</a:t>
            </a:r>
          </a:p>
        </p:txBody>
      </p:sp>
    </p:spTree>
    <p:extLst>
      <p:ext uri="{BB962C8B-B14F-4D97-AF65-F5344CB8AC3E}">
        <p14:creationId xmlns:p14="http://schemas.microsoft.com/office/powerpoint/2010/main" val="351689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9321-1F1B-4449-8EEF-7DD315B7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ADD11-545B-43FE-9472-29A1D800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discussed</a:t>
            </a:r>
            <a:r>
              <a:rPr lang="fr-FR" dirty="0"/>
              <a:t> </a:t>
            </a:r>
            <a:r>
              <a:rPr lang="fr-FR" dirty="0" err="1"/>
              <a:t>possibility</a:t>
            </a:r>
            <a:r>
              <a:rPr lang="fr-FR" dirty="0"/>
              <a:t> of </a:t>
            </a:r>
            <a:r>
              <a:rPr lang="fr-FR" dirty="0" err="1"/>
              <a:t>shockwaves</a:t>
            </a:r>
            <a:r>
              <a:rPr lang="fr-FR" dirty="0"/>
              <a:t> </a:t>
            </a:r>
            <a:r>
              <a:rPr lang="fr-FR" dirty="0" err="1"/>
              <a:t>propagating</a:t>
            </a:r>
            <a:r>
              <a:rPr lang="fr-FR" dirty="0"/>
              <a:t> in </a:t>
            </a:r>
            <a:r>
              <a:rPr lang="fr-FR" dirty="0" err="1"/>
              <a:t>materials</a:t>
            </a:r>
            <a:br>
              <a:rPr lang="fr-FR" dirty="0"/>
            </a:br>
            <a:endParaRPr lang="fr-FR" dirty="0"/>
          </a:p>
          <a:p>
            <a:r>
              <a:rPr lang="fr-FR" dirty="0" err="1"/>
              <a:t>Uncertainty</a:t>
            </a:r>
            <a:r>
              <a:rPr lang="fr-FR" dirty="0"/>
              <a:t> as to </a:t>
            </a:r>
            <a:r>
              <a:rPr lang="fr-FR" dirty="0" err="1"/>
              <a:t>origin</a:t>
            </a:r>
            <a:r>
              <a:rPr lang="fr-FR" dirty="0"/>
              <a:t> of double </a:t>
            </a:r>
            <a:r>
              <a:rPr lang="fr-FR" dirty="0" err="1"/>
              <a:t>peaks</a:t>
            </a:r>
            <a:endParaRPr lang="fr-FR" dirty="0"/>
          </a:p>
          <a:p>
            <a:pPr lvl="1"/>
            <a:r>
              <a:rPr lang="fr-FR" dirty="0"/>
              <a:t>Shape of </a:t>
            </a:r>
            <a:r>
              <a:rPr lang="fr-FR" dirty="0" err="1"/>
              <a:t>punching</a:t>
            </a:r>
            <a:r>
              <a:rPr lang="fr-FR" dirty="0"/>
              <a:t> </a:t>
            </a:r>
            <a:r>
              <a:rPr lang="fr-FR" dirty="0" err="1"/>
              <a:t>ball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Shockwave</a:t>
            </a:r>
            <a:r>
              <a:rPr lang="fr-FR" dirty="0"/>
              <a:t> propagation?</a:t>
            </a:r>
            <a:br>
              <a:rPr lang="fr-FR" dirty="0"/>
            </a:br>
            <a:endParaRPr lang="fr-FR" dirty="0"/>
          </a:p>
          <a:p>
            <a:r>
              <a:rPr lang="fr-FR" dirty="0" err="1"/>
              <a:t>Turn</a:t>
            </a:r>
            <a:r>
              <a:rPr lang="fr-FR" dirty="0"/>
              <a:t> to one </a:t>
            </a:r>
            <a:r>
              <a:rPr lang="fr-FR" dirty="0" err="1"/>
              <a:t>dimensional</a:t>
            </a:r>
            <a:r>
              <a:rPr lang="fr-FR" dirty="0"/>
              <a:t> simplification</a:t>
            </a:r>
          </a:p>
        </p:txBody>
      </p:sp>
    </p:spTree>
    <p:extLst>
      <p:ext uri="{BB962C8B-B14F-4D97-AF65-F5344CB8AC3E}">
        <p14:creationId xmlns:p14="http://schemas.microsoft.com/office/powerpoint/2010/main" val="1322284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4CB8-A10F-4C1D-BE2B-F49E872D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Reduction of </a:t>
            </a:r>
            <a:r>
              <a:rPr lang="fr-FR" dirty="0" err="1"/>
              <a:t>problem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4A11-7E1D-4D2A-9EF7-4B2A04EB0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Reducing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to 1 axis</a:t>
            </a:r>
          </a:p>
          <a:p>
            <a:r>
              <a:rPr lang="fr-FR" dirty="0"/>
              <a:t>Embedded </a:t>
            </a:r>
            <a:r>
              <a:rPr lang="fr-FR" dirty="0" err="1"/>
              <a:t>accelerometers</a:t>
            </a:r>
            <a:r>
              <a:rPr lang="fr-FR" dirty="0"/>
              <a:t> in plastic.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E1A8F-70EB-4C2D-8DCA-BFDFC40A0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t="32638" r="4445" b="25695"/>
          <a:stretch/>
        </p:blipFill>
        <p:spPr>
          <a:xfrm>
            <a:off x="1209675" y="3077783"/>
            <a:ext cx="5153025" cy="3338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9CAF1-DB63-4644-B901-38411C6AB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15001" r="14628" b="17499"/>
          <a:stretch/>
        </p:blipFill>
        <p:spPr>
          <a:xfrm>
            <a:off x="7791450" y="1114425"/>
            <a:ext cx="3457575" cy="46291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6206386-3531-4234-8019-941EC8D70C87}"/>
              </a:ext>
            </a:extLst>
          </p:cNvPr>
          <p:cNvSpPr/>
          <p:nvPr/>
        </p:nvSpPr>
        <p:spPr>
          <a:xfrm rot="5400000">
            <a:off x="8836819" y="1407098"/>
            <a:ext cx="1204912" cy="619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59476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ECE4-5C6B-4A6E-AE77-ADF11C8E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Set-ups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AB79-C384-4DC5-AB60-DB7443C2C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fr-FR" dirty="0" err="1"/>
              <a:t>Tested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due to </a:t>
            </a:r>
            <a:r>
              <a:rPr lang="fr-FR" dirty="0" err="1"/>
              <a:t>clamping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by </a:t>
            </a:r>
            <a:r>
              <a:rPr lang="fr-FR" dirty="0" err="1"/>
              <a:t>reversing</a:t>
            </a:r>
            <a:r>
              <a:rPr lang="fr-FR" dirty="0"/>
              <a:t>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999E-8D1D-4424-BBDB-E8E9157293E2}"/>
              </a:ext>
            </a:extLst>
          </p:cNvPr>
          <p:cNvSpPr txBox="1"/>
          <p:nvPr/>
        </p:nvSpPr>
        <p:spPr>
          <a:xfrm>
            <a:off x="1133475" y="3053834"/>
            <a:ext cx="14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Clamped</a:t>
            </a:r>
            <a:r>
              <a:rPr lang="fr-FR" dirty="0"/>
              <a:t> 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0D5E9-E698-4805-8433-8CBBA0089715}"/>
              </a:ext>
            </a:extLst>
          </p:cNvPr>
          <p:cNvSpPr txBox="1"/>
          <p:nvPr/>
        </p:nvSpPr>
        <p:spPr>
          <a:xfrm>
            <a:off x="5861275" y="3059668"/>
            <a:ext cx="1769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Clamped</a:t>
            </a:r>
            <a:r>
              <a:rPr lang="fr-FR" dirty="0"/>
              <a:t> Bottom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7D18D-F180-4974-B26D-64CFDBE0A3A1}"/>
              </a:ext>
            </a:extLst>
          </p:cNvPr>
          <p:cNvSpPr txBox="1"/>
          <p:nvPr/>
        </p:nvSpPr>
        <p:spPr>
          <a:xfrm>
            <a:off x="3334029" y="3059668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Clamped</a:t>
            </a:r>
            <a:r>
              <a:rPr lang="fr-FR" dirty="0"/>
              <a:t> Middle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AD237-3FA7-4F95-8B20-E9B7595D6D98}"/>
              </a:ext>
            </a:extLst>
          </p:cNvPr>
          <p:cNvSpPr txBox="1"/>
          <p:nvPr/>
        </p:nvSpPr>
        <p:spPr>
          <a:xfrm>
            <a:off x="8427891" y="3053834"/>
            <a:ext cx="192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Clamped</a:t>
            </a:r>
            <a:r>
              <a:rPr lang="fr-FR" dirty="0"/>
              <a:t> </a:t>
            </a:r>
            <a:r>
              <a:rPr lang="fr-FR" dirty="0" err="1"/>
              <a:t>Reversed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AB744C-6511-43A1-8FC7-F5FD34859A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22777" r="21852" b="20973"/>
          <a:stretch/>
        </p:blipFill>
        <p:spPr>
          <a:xfrm>
            <a:off x="752888" y="3570287"/>
            <a:ext cx="2114366" cy="2922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F509E0-4A77-46B8-82F5-7DAC1DDD9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22777" r="21852" b="20973"/>
          <a:stretch/>
        </p:blipFill>
        <p:spPr>
          <a:xfrm>
            <a:off x="5806012" y="3570287"/>
            <a:ext cx="2114366" cy="2922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1ED45E-345D-4372-B596-DA2540D2C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22777" r="21852" b="20973"/>
          <a:stretch/>
        </p:blipFill>
        <p:spPr>
          <a:xfrm>
            <a:off x="8332574" y="3570287"/>
            <a:ext cx="2114366" cy="2922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7EF93-3744-4E98-8AD0-1C438E59BC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18683" r="28180" b="29427"/>
          <a:stretch/>
        </p:blipFill>
        <p:spPr>
          <a:xfrm>
            <a:off x="3275949" y="3567337"/>
            <a:ext cx="2117867" cy="29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9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5455-2788-4C05-8486-A796987C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D889D-07F8-4B29-A221-A20523F2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690688"/>
            <a:ext cx="7846495" cy="51232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5DAF6B-27A7-4C12-ADFF-04067F6402AA}"/>
              </a:ext>
            </a:extLst>
          </p:cNvPr>
          <p:cNvCxnSpPr>
            <a:cxnSpLocks/>
          </p:cNvCxnSpPr>
          <p:nvPr/>
        </p:nvCxnSpPr>
        <p:spPr>
          <a:xfrm flipV="1">
            <a:off x="2150085" y="1615712"/>
            <a:ext cx="0" cy="395288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0465A0-94FE-4628-8AD3-AA4B07D7C726}"/>
              </a:ext>
            </a:extLst>
          </p:cNvPr>
          <p:cNvCxnSpPr>
            <a:cxnSpLocks/>
          </p:cNvCxnSpPr>
          <p:nvPr/>
        </p:nvCxnSpPr>
        <p:spPr>
          <a:xfrm flipH="1" flipV="1">
            <a:off x="2512035" y="1615712"/>
            <a:ext cx="9525" cy="2319338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AA1D3D-B4DD-4F40-9955-8E8C80328CC7}"/>
              </a:ext>
            </a:extLst>
          </p:cNvPr>
          <p:cNvCxnSpPr>
            <a:cxnSpLocks/>
          </p:cNvCxnSpPr>
          <p:nvPr/>
        </p:nvCxnSpPr>
        <p:spPr>
          <a:xfrm>
            <a:off x="2150085" y="1615712"/>
            <a:ext cx="361950" cy="0"/>
          </a:xfrm>
          <a:prstGeom prst="line">
            <a:avLst/>
          </a:prstGeom>
          <a:ln w="15875"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B55AA0-889D-4542-8743-09B9BB8D65AD}"/>
              </a:ext>
            </a:extLst>
          </p:cNvPr>
          <p:cNvSpPr txBox="1"/>
          <p:nvPr/>
        </p:nvSpPr>
        <p:spPr>
          <a:xfrm>
            <a:off x="2568900" y="1431046"/>
            <a:ext cx="183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Propagation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2D2CE-9AF5-44A9-ACFE-2537F0DB5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15001" r="14628" b="17499"/>
          <a:stretch/>
        </p:blipFill>
        <p:spPr>
          <a:xfrm>
            <a:off x="8506187" y="1956287"/>
            <a:ext cx="3142712" cy="42076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100F119-EB5D-4DFC-B301-5D1A311A1510}"/>
              </a:ext>
            </a:extLst>
          </p:cNvPr>
          <p:cNvSpPr/>
          <p:nvPr/>
        </p:nvSpPr>
        <p:spPr>
          <a:xfrm rot="5400000">
            <a:off x="9448988" y="2100278"/>
            <a:ext cx="1095184" cy="495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Impact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A19161-3C8E-4546-9470-E328201F4DF2}"/>
              </a:ext>
            </a:extLst>
          </p:cNvPr>
          <p:cNvSpPr/>
          <p:nvPr/>
        </p:nvSpPr>
        <p:spPr>
          <a:xfrm>
            <a:off x="9748888" y="4795524"/>
            <a:ext cx="209612" cy="23375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B42E2-F595-4DA7-82DB-1AC23AFAD736}"/>
              </a:ext>
            </a:extLst>
          </p:cNvPr>
          <p:cNvSpPr/>
          <p:nvPr/>
        </p:nvSpPr>
        <p:spPr>
          <a:xfrm>
            <a:off x="9744270" y="3889975"/>
            <a:ext cx="209612" cy="23375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05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BA7E-4446-467A-A076-D940B7A0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– Propagation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361DA-0C17-4B37-AC1D-28F66683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52" y="1402181"/>
            <a:ext cx="7719496" cy="50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6854-342A-44D6-9F45-9F566403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Propagation of a </a:t>
            </a:r>
            <a:r>
              <a:rPr lang="fr-FR" dirty="0" err="1"/>
              <a:t>Shockwave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AF72D-6A7D-45C6-A66D-355BE1047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Dentist Paste:</a:t>
                </a:r>
              </a:p>
              <a:p>
                <a:pPr lvl="1"/>
                <a:r>
                  <a:rPr lang="fr-FR" dirty="0"/>
                  <a:t>Density: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1,143 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fr-FR" dirty="0"/>
              </a:p>
              <a:p>
                <a:pPr lvl="1"/>
                <a:r>
                  <a:rPr lang="fr-FR" dirty="0" err="1"/>
                  <a:t>Young’s</a:t>
                </a:r>
                <a:r>
                  <a:rPr lang="fr-FR" dirty="0"/>
                  <a:t> </a:t>
                </a:r>
                <a:r>
                  <a:rPr lang="fr-FR" dirty="0" err="1"/>
                  <a:t>Modulus</a:t>
                </a:r>
                <a:r>
                  <a:rPr lang="fr-FR" dirty="0"/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5.094 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Speed of </a:t>
                </a:r>
                <a:r>
                  <a:rPr lang="fr-FR" dirty="0" err="1"/>
                  <a:t>sound</a:t>
                </a:r>
                <a:r>
                  <a:rPr lang="fr-FR" dirty="0"/>
                  <a:t> in </a:t>
                </a:r>
                <a:r>
                  <a:rPr lang="fr-FR" dirty="0" err="1"/>
                  <a:t>material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=21.111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Distance </a:t>
                </a:r>
                <a:r>
                  <a:rPr lang="fr-FR" dirty="0" err="1"/>
                  <a:t>between</a:t>
                </a:r>
                <a:r>
                  <a:rPr lang="fr-FR" dirty="0"/>
                  <a:t> </a:t>
                </a:r>
                <a:r>
                  <a:rPr lang="fr-FR" dirty="0" err="1"/>
                  <a:t>sensors</a:t>
                </a:r>
                <a:r>
                  <a:rPr lang="fr-FR" dirty="0"/>
                  <a:t> 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53 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fr-FR" dirty="0"/>
              </a:p>
              <a:p>
                <a:r>
                  <a:rPr lang="fr-FR" dirty="0"/>
                  <a:t>Time </a:t>
                </a:r>
                <a:r>
                  <a:rPr lang="fr-FR" dirty="0" err="1"/>
                  <a:t>between</a:t>
                </a:r>
                <a:r>
                  <a:rPr lang="fr-FR" dirty="0"/>
                  <a:t> </a:t>
                </a:r>
                <a:r>
                  <a:rPr lang="fr-FR" dirty="0" err="1"/>
                  <a:t>sensors</a:t>
                </a:r>
                <a:r>
                  <a:rPr lang="fr-F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0.053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21.111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=2.511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AF72D-6A7D-45C6-A66D-355BE1047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84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BA7E-4446-467A-A076-D940B7A0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– Propagation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CD8C9-63D7-49FE-823D-96577C76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53" y="1408118"/>
            <a:ext cx="7710493" cy="508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7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5455-2788-4C05-8486-A796987C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D889D-07F8-4B29-A221-A20523F2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27" y="1589450"/>
            <a:ext cx="7846495" cy="51708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47001-565A-4F85-8D25-024524AC6997}"/>
              </a:ext>
            </a:extLst>
          </p:cNvPr>
          <p:cNvCxnSpPr/>
          <p:nvPr/>
        </p:nvCxnSpPr>
        <p:spPr>
          <a:xfrm>
            <a:off x="2990850" y="1909763"/>
            <a:ext cx="2409825" cy="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BE0BE6-2829-46BA-AECA-D0BB401B3BB4}"/>
              </a:ext>
            </a:extLst>
          </p:cNvPr>
          <p:cNvCxnSpPr>
            <a:cxnSpLocks/>
          </p:cNvCxnSpPr>
          <p:nvPr/>
        </p:nvCxnSpPr>
        <p:spPr>
          <a:xfrm>
            <a:off x="2990850" y="3833813"/>
            <a:ext cx="2790825" cy="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93515-806D-4987-B76B-F70E8A55F890}"/>
              </a:ext>
            </a:extLst>
          </p:cNvPr>
          <p:cNvCxnSpPr>
            <a:cxnSpLocks/>
          </p:cNvCxnSpPr>
          <p:nvPr/>
        </p:nvCxnSpPr>
        <p:spPr>
          <a:xfrm>
            <a:off x="2990850" y="1909763"/>
            <a:ext cx="0" cy="1924050"/>
          </a:xfrm>
          <a:prstGeom prst="line">
            <a:avLst/>
          </a:prstGeom>
          <a:ln w="15875"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DFE332-6ACA-4D7D-B718-3A4F988AA6D0}"/>
                  </a:ext>
                </a:extLst>
              </p:cNvPr>
              <p:cNvSpPr txBox="1"/>
              <p:nvPr/>
            </p:nvSpPr>
            <p:spPr>
              <a:xfrm>
                <a:off x="773896" y="2674144"/>
                <a:ext cx="2216954" cy="495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Attenuation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DFE332-6ACA-4D7D-B718-3A4F988AA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96" y="2674144"/>
                <a:ext cx="2216954" cy="495777"/>
              </a:xfrm>
              <a:prstGeom prst="rect">
                <a:avLst/>
              </a:prstGeom>
              <a:blipFill>
                <a:blip r:embed="rId3"/>
                <a:stretch>
                  <a:fillRect l="-2473" b="-1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495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11473</TotalTime>
  <Words>269</Words>
  <Application>Microsoft Office PowerPoint</Application>
  <PresentationFormat>Widescreen</PresentationFormat>
  <Paragraphs>68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Stationary Soft Impacts</vt:lpstr>
      <vt:lpstr>Why?</vt:lpstr>
      <vt:lpstr>Reduction of problem</vt:lpstr>
      <vt:lpstr>Different Set-ups</vt:lpstr>
      <vt:lpstr>Example Data</vt:lpstr>
      <vt:lpstr>Results – Propagation Time</vt:lpstr>
      <vt:lpstr>Propagation of a Shockwave</vt:lpstr>
      <vt:lpstr>Results – Propagation Time</vt:lpstr>
      <vt:lpstr>Example Data</vt:lpstr>
      <vt:lpstr>Results – Attenuation of Max </vt:lpstr>
      <vt:lpstr>Results – Attenuation of Max </vt:lpstr>
      <vt:lpstr>Results – Attenuation of Max </vt:lpstr>
      <vt:lpstr>Example data</vt:lpstr>
      <vt:lpstr>Calculating Energy</vt:lpstr>
      <vt:lpstr>Results – Energy Loss</vt:lpstr>
      <vt:lpstr>Visualising the impact</vt:lpstr>
      <vt:lpstr>Comparing sensors and Camera</vt:lpstr>
      <vt:lpstr>Comparing Sensor + Camera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Simplifying the model</dc:title>
  <dc:creator>Andre Renom</dc:creator>
  <cp:lastModifiedBy>Andre Renom</cp:lastModifiedBy>
  <cp:revision>16</cp:revision>
  <dcterms:created xsi:type="dcterms:W3CDTF">2021-01-28T15:04:53Z</dcterms:created>
  <dcterms:modified xsi:type="dcterms:W3CDTF">2021-02-07T21:49:08Z</dcterms:modified>
</cp:coreProperties>
</file>